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64" r:id="rId5"/>
    <p:sldId id="258" r:id="rId6"/>
    <p:sldId id="262" r:id="rId7"/>
    <p:sldId id="261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149"/>
    <a:srgbClr val="3701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1589" y="0"/>
              </a:cxn>
              <a:cxn ang="0">
                <a:pos x="1838" y="618"/>
              </a:cxn>
              <a:cxn ang="0">
                <a:pos x="0" y="618"/>
              </a:cxn>
              <a:cxn ang="0">
                <a:pos x="0" y="74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/>
            <a:ahLst/>
            <a:cxnLst>
              <a:cxn ang="0">
                <a:pos x="1114" y="0"/>
              </a:cxn>
              <a:cxn ang="0">
                <a:pos x="0" y="754"/>
              </a:cxn>
              <a:cxn ang="0">
                <a:pos x="406" y="1375"/>
              </a:cxn>
              <a:cxn ang="0">
                <a:pos x="4171" y="1375"/>
              </a:cxn>
              <a:cxn ang="0">
                <a:pos x="4171" y="468"/>
              </a:cxn>
              <a:cxn ang="0">
                <a:pos x="1114" y="0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/>
            <a:ahLst/>
            <a:cxnLst>
              <a:cxn ang="0">
                <a:pos x="548" y="1300"/>
              </a:cxn>
              <a:cxn ang="0">
                <a:pos x="0" y="2525"/>
              </a:cxn>
              <a:cxn ang="0">
                <a:pos x="3016" y="2752"/>
              </a:cxn>
              <a:cxn ang="0">
                <a:pos x="3016" y="665"/>
              </a:cxn>
              <a:cxn ang="0">
                <a:pos x="1944" y="0"/>
              </a:cxn>
              <a:cxn ang="0">
                <a:pos x="548" y="1300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5" y="1645"/>
              </a:cxn>
              <a:cxn ang="0">
                <a:pos x="1569" y="0"/>
              </a:cxn>
              <a:cxn ang="0">
                <a:pos x="0" y="0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/>
            <a:ahLst/>
            <a:cxnLst>
              <a:cxn ang="0">
                <a:pos x="0" y="3810"/>
              </a:cxn>
              <a:cxn ang="0">
                <a:pos x="0" y="1"/>
              </a:cxn>
              <a:cxn ang="0">
                <a:pos x="2974" y="0"/>
              </a:cxn>
              <a:cxn ang="0">
                <a:pos x="2768" y="2926"/>
              </a:cxn>
              <a:cxn ang="0">
                <a:pos x="0" y="3810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/>
            <a:ahLst/>
            <a:cxnLst>
              <a:cxn ang="0">
                <a:pos x="0" y="3765"/>
              </a:cxn>
              <a:cxn ang="0">
                <a:pos x="0" y="0"/>
              </a:cxn>
              <a:cxn ang="0">
                <a:pos x="2767" y="0"/>
              </a:cxn>
              <a:cxn ang="0">
                <a:pos x="2567" y="2858"/>
              </a:cxn>
              <a:cxn ang="0">
                <a:pos x="0" y="3765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</p:spPr>
          <p:txBody>
            <a:bodyPr/>
            <a:lstStyle/>
            <a:p>
              <a:endParaRPr lang="sr-Latn-CS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/>
            <a:ahLst/>
            <a:cxnLst>
              <a:cxn ang="0">
                <a:pos x="363" y="0"/>
              </a:cxn>
              <a:cxn ang="0">
                <a:pos x="0" y="0"/>
              </a:cxn>
              <a:cxn ang="0">
                <a:pos x="0" y="680"/>
              </a:cxn>
              <a:cxn ang="0">
                <a:pos x="409" y="680"/>
              </a:cxn>
              <a:cxn ang="0">
                <a:pos x="454" y="317"/>
              </a:cxn>
              <a:cxn ang="0">
                <a:pos x="363" y="0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/>
            <a:ahLst/>
            <a:cxnLst>
              <a:cxn ang="0">
                <a:pos x="635" y="0"/>
              </a:cxn>
              <a:cxn ang="0">
                <a:pos x="0" y="0"/>
              </a:cxn>
              <a:cxn ang="0">
                <a:pos x="0" y="681"/>
              </a:cxn>
              <a:cxn ang="0">
                <a:pos x="272" y="681"/>
              </a:cxn>
              <a:cxn ang="0">
                <a:pos x="680" y="454"/>
              </a:cxn>
              <a:cxn ang="0">
                <a:pos x="680" y="0"/>
              </a:cxn>
              <a:cxn ang="0">
                <a:pos x="635" y="0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0" y="255"/>
              </a:cxn>
              <a:cxn ang="0">
                <a:pos x="1007" y="775"/>
              </a:cxn>
              <a:cxn ang="0">
                <a:pos x="1009" y="0"/>
              </a:cxn>
              <a:cxn ang="0">
                <a:pos x="34" y="0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 cstate="print"/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331" y="4325"/>
              </a:cxn>
              <a:cxn ang="0">
                <a:pos x="4" y="311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</p:spPr>
            <p:txBody>
              <a:bodyPr/>
              <a:lstStyle/>
              <a:p>
                <a:endParaRPr lang="sr-Latn-CS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D420BA-19CA-486F-819B-6CA4B3C685B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774B30-33C9-4FF2-B5D8-079AFACC1293}" type="slidenum">
              <a:rPr lang="en-US" smtClean="0"/>
              <a:t>‹#›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Чувари природе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Фини витамини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Пирамида исхране</a:t>
            </a:r>
            <a:endParaRPr lang="en-US" dirty="0"/>
          </a:p>
        </p:txBody>
      </p:sp>
      <p:pic>
        <p:nvPicPr>
          <p:cNvPr id="4" name="Content Placeholder 3" descr="diagram_zone_pyrami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399" y="1600200"/>
            <a:ext cx="5347369" cy="4267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493962"/>
          </a:xfrm>
        </p:spPr>
        <p:txBody>
          <a:bodyPr/>
          <a:lstStyle/>
          <a:p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Прошлог </a:t>
            </a:r>
            <a:r>
              <a:rPr lang="sr-Cyrl-RS" sz="2800" dirty="0" smtClean="0"/>
              <a:t>часа смо учили о правилној исхрани. Данас ширимо наше знање о </a:t>
            </a:r>
            <a:r>
              <a:rPr lang="sr-Cyrl-RS" sz="2800" dirty="0" smtClean="0"/>
              <a:t>витаминима.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3668714" cy="304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Витамини: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370199"/>
                </a:solidFill>
              </a:rPr>
              <a:t>Витамин Ц</a:t>
            </a:r>
          </a:p>
          <a:p>
            <a:r>
              <a:rPr lang="sr-Cyrl-RS" dirty="0" smtClean="0">
                <a:solidFill>
                  <a:srgbClr val="370199"/>
                </a:solidFill>
              </a:rPr>
              <a:t>Витамин Д</a:t>
            </a:r>
          </a:p>
          <a:p>
            <a:r>
              <a:rPr lang="sr-Cyrl-RS" dirty="0" smtClean="0">
                <a:solidFill>
                  <a:srgbClr val="370199"/>
                </a:solidFill>
              </a:rPr>
              <a:t>Витамин А</a:t>
            </a:r>
          </a:p>
          <a:p>
            <a:r>
              <a:rPr lang="sr-Cyrl-RS" dirty="0" smtClean="0">
                <a:solidFill>
                  <a:srgbClr val="370199"/>
                </a:solidFill>
              </a:rPr>
              <a:t>Витамин Б</a:t>
            </a:r>
            <a:endParaRPr lang="en-US" dirty="0">
              <a:solidFill>
                <a:srgbClr val="3701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Витамин Ц </a:t>
            </a:r>
            <a:r>
              <a:rPr lang="sr-Cyrl-RS" sz="2400" dirty="0" smtClean="0"/>
              <a:t/>
            </a:r>
            <a:br>
              <a:rPr lang="sr-Cyrl-R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>
                <a:solidFill>
                  <a:srgbClr val="396149"/>
                </a:solidFill>
              </a:rPr>
              <a:t>Витамин </a:t>
            </a:r>
            <a:r>
              <a:rPr lang="ru-RU" dirty="0" smtClean="0">
                <a:solidFill>
                  <a:srgbClr val="396149"/>
                </a:solidFill>
              </a:rPr>
              <a:t>Ц је веома важан за подизање општег имунитета организма. </a:t>
            </a:r>
            <a:endParaRPr lang="ru-RU" dirty="0" smtClean="0">
              <a:solidFill>
                <a:srgbClr val="396149"/>
              </a:solidFill>
            </a:endParaRPr>
          </a:p>
          <a:p>
            <a:pPr algn="just"/>
            <a:r>
              <a:rPr lang="ru-RU" dirty="0" smtClean="0">
                <a:solidFill>
                  <a:srgbClr val="396149"/>
                </a:solidFill>
              </a:rPr>
              <a:t>Помаже </a:t>
            </a:r>
            <a:r>
              <a:rPr lang="ru-RU" dirty="0" smtClean="0">
                <a:solidFill>
                  <a:srgbClr val="396149"/>
                </a:solidFill>
              </a:rPr>
              <a:t>у стварању колагена у везивном ткиву, а самим тим је неопходан при зарастању рана, чини ћелије снажнијим, помаже организму да апсорбује гвожђе, калцијум и фолну киселину. </a:t>
            </a:r>
            <a:endParaRPr lang="ru-RU" dirty="0" smtClean="0">
              <a:solidFill>
                <a:srgbClr val="396149"/>
              </a:solidFill>
            </a:endParaRPr>
          </a:p>
          <a:p>
            <a:pPr algn="just"/>
            <a:r>
              <a:rPr lang="ru-RU" dirty="0" smtClean="0">
                <a:solidFill>
                  <a:srgbClr val="396149"/>
                </a:solidFill>
              </a:rPr>
              <a:t>Има </a:t>
            </a:r>
            <a:r>
              <a:rPr lang="ru-RU" dirty="0" smtClean="0">
                <a:solidFill>
                  <a:srgbClr val="396149"/>
                </a:solidFill>
              </a:rPr>
              <a:t>га довољно у свежем воћу и поврћу. Прави мали извори витамина Ц су наранџе, лимун, грејпфрут, паприка, јагоде, купус, парадајз, броколи, кромпир </a:t>
            </a:r>
            <a:r>
              <a:rPr lang="ru-RU" dirty="0" smtClean="0">
                <a:solidFill>
                  <a:srgbClr val="396149"/>
                </a:solidFill>
              </a:rPr>
              <a:t>и боровнице</a:t>
            </a:r>
            <a:r>
              <a:rPr lang="ru-RU" dirty="0" smtClean="0">
                <a:solidFill>
                  <a:srgbClr val="396149"/>
                </a:solidFill>
              </a:rPr>
              <a:t>. </a:t>
            </a:r>
            <a:br>
              <a:rPr lang="ru-RU" dirty="0" smtClean="0">
                <a:solidFill>
                  <a:srgbClr val="396149"/>
                </a:solidFill>
              </a:rPr>
            </a:br>
            <a:r>
              <a:rPr lang="ru-RU" dirty="0" smtClean="0">
                <a:solidFill>
                  <a:srgbClr val="396149"/>
                </a:solidFill>
              </a:rPr>
              <a:t/>
            </a:r>
            <a:br>
              <a:rPr lang="ru-RU" dirty="0" smtClean="0">
                <a:solidFill>
                  <a:srgbClr val="396149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r>
              <a:rPr lang="ru-RU" dirty="0" smtClean="0"/>
              <a:t>Овај </a:t>
            </a:r>
            <a:r>
              <a:rPr lang="ru-RU" dirty="0" smtClean="0"/>
              <a:t>витамин је добро познат као основна компонента неопходна за добру апсорпцију калцијума, а нарочито је важан за развој зуба и костију.  </a:t>
            </a:r>
            <a:endParaRPr lang="ru-RU" dirty="0" smtClean="0"/>
          </a:p>
          <a:p>
            <a:pPr algn="just"/>
            <a:r>
              <a:rPr lang="ru-RU" dirty="0" smtClean="0"/>
              <a:t>Лако </a:t>
            </a:r>
            <a:r>
              <a:rPr lang="ru-RU" dirty="0" smtClean="0"/>
              <a:t>се уноси правилном исхраном богатом млечним производима. Налази се и у зеленој салати, жуманцету, рибљем уљу, путеру, џигерици, сардинама… </a:t>
            </a:r>
            <a:endParaRPr lang="ru-RU" dirty="0" smtClean="0"/>
          </a:p>
          <a:p>
            <a:r>
              <a:rPr lang="ru-RU" dirty="0" smtClean="0"/>
              <a:t>Организам </a:t>
            </a:r>
            <a:r>
              <a:rPr lang="ru-RU" dirty="0" smtClean="0"/>
              <a:t>може и сам да произведе витамин Д ако је кожа довољно изложена сунцу, међутим током сунчања ваља бити </a:t>
            </a:r>
            <a:r>
              <a:rPr lang="ru-RU" dirty="0" smtClean="0"/>
              <a:t>опрезан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396149"/>
                </a:solidFill>
              </a:rPr>
              <a:t>У исхрани витамин А се налази у два облика: са ретинолом и бета-каротином. Ретинола највише има у храни животињског порекла - џигерици и рибљем уљу. </a:t>
            </a:r>
            <a:endParaRPr lang="ru-RU" dirty="0" smtClean="0">
              <a:solidFill>
                <a:srgbClr val="396149"/>
              </a:solidFill>
            </a:endParaRPr>
          </a:p>
          <a:p>
            <a:r>
              <a:rPr lang="ru-RU" dirty="0" smtClean="0">
                <a:solidFill>
                  <a:srgbClr val="396149"/>
                </a:solidFill>
              </a:rPr>
              <a:t>Бета-каротин </a:t>
            </a:r>
            <a:r>
              <a:rPr lang="ru-RU" dirty="0" smtClean="0">
                <a:solidFill>
                  <a:srgbClr val="396149"/>
                </a:solidFill>
              </a:rPr>
              <a:t>је заслужан за наранџасту и жуту боју у поврћу и воћу тако да је јасно где се налази</a:t>
            </a:r>
            <a:r>
              <a:rPr lang="ru-RU" dirty="0" smtClean="0">
                <a:solidFill>
                  <a:srgbClr val="396149"/>
                </a:solidFill>
              </a:rPr>
              <a:t>.</a:t>
            </a:r>
          </a:p>
          <a:p>
            <a:r>
              <a:rPr lang="ru-RU" dirty="0" smtClean="0">
                <a:solidFill>
                  <a:srgbClr val="396149"/>
                </a:solidFill>
              </a:rPr>
              <a:t> </a:t>
            </a:r>
            <a:r>
              <a:rPr lang="ru-RU" dirty="0" smtClean="0">
                <a:solidFill>
                  <a:srgbClr val="396149"/>
                </a:solidFill>
              </a:rPr>
              <a:t>Правилном исхраном, богатом воћем и поврћем може се лако постићи правилан унос овог витамина, ако се избегава чест унос производа са ретинолом, нпр. џигерице.</a:t>
            </a:r>
            <a:endParaRPr lang="en-US" dirty="0" smtClean="0">
              <a:solidFill>
                <a:srgbClr val="39614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Витамин 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Cyrl-CS" dirty="0" smtClean="0">
                <a:solidFill>
                  <a:srgbClr val="396149"/>
                </a:solidFill>
              </a:rPr>
              <a:t>Витамин Б12 </a:t>
            </a:r>
          </a:p>
          <a:p>
            <a:r>
              <a:rPr lang="sr-Cyrl-CS" dirty="0" smtClean="0">
                <a:solidFill>
                  <a:srgbClr val="396149"/>
                </a:solidFill>
              </a:rPr>
              <a:t/>
            </a:r>
            <a:br>
              <a:rPr lang="sr-Cyrl-CS" dirty="0" smtClean="0">
                <a:solidFill>
                  <a:srgbClr val="396149"/>
                </a:solidFill>
              </a:rPr>
            </a:br>
            <a:r>
              <a:rPr lang="sr-Cyrl-CS" dirty="0" smtClean="0">
                <a:solidFill>
                  <a:srgbClr val="396149"/>
                </a:solidFill>
              </a:rPr>
              <a:t>Овај витамин, неопходан је за раст ћелија и развој нервног система. Такође, Б12 је важна компонента у спречавању анемије. Недостатак овог витамина се јавља ретко, пошто га има доста у намирницама које уносимо у регуларној исхрани. Недостатак се може јавити само код особа које се хране искључиво вегетаријанском храном.    </a:t>
            </a:r>
            <a:br>
              <a:rPr lang="sr-Cyrl-CS" dirty="0" smtClean="0">
                <a:solidFill>
                  <a:srgbClr val="396149"/>
                </a:solidFill>
              </a:rPr>
            </a:br>
            <a:r>
              <a:rPr lang="sr-Cyrl-CS" dirty="0" smtClean="0">
                <a:solidFill>
                  <a:srgbClr val="396149"/>
                </a:solidFill>
              </a:rPr>
              <a:t/>
            </a:r>
            <a:br>
              <a:rPr lang="sr-Cyrl-CS" dirty="0" smtClean="0">
                <a:solidFill>
                  <a:srgbClr val="396149"/>
                </a:solidFill>
              </a:rPr>
            </a:br>
            <a:r>
              <a:rPr lang="sr-Cyrl-CS" dirty="0" smtClean="0">
                <a:solidFill>
                  <a:srgbClr val="396149"/>
                </a:solidFill>
              </a:rPr>
              <a:t>Витамин Б6 </a:t>
            </a:r>
          </a:p>
          <a:p>
            <a:r>
              <a:rPr lang="sr-Cyrl-CS" dirty="0" smtClean="0">
                <a:solidFill>
                  <a:srgbClr val="396149"/>
                </a:solidFill>
              </a:rPr>
              <a:t/>
            </a:r>
            <a:br>
              <a:rPr lang="sr-Cyrl-CS" dirty="0" smtClean="0">
                <a:solidFill>
                  <a:srgbClr val="396149"/>
                </a:solidFill>
              </a:rPr>
            </a:br>
            <a:r>
              <a:rPr lang="sr-Cyrl-CS" dirty="0" smtClean="0">
                <a:solidFill>
                  <a:srgbClr val="396149"/>
                </a:solidFill>
              </a:rPr>
              <a:t>Овај витамин је неопходан за обраду карбохидрата, липида и масти. Витамин Б6 чини ДНК. Налазимо га у месу, џигерици, бананама, жуманцу и махунаркама.</a:t>
            </a:r>
            <a:endParaRPr lang="en-US" dirty="0">
              <a:solidFill>
                <a:srgbClr val="39614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Задатак: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sr-Cyrl-RS" sz="3000" dirty="0" smtClean="0">
                <a:solidFill>
                  <a:srgbClr val="396149"/>
                </a:solidFill>
              </a:rPr>
              <a:t>Да би смо обезбедили редован унос витамина правићемо салату! Салата може бити од:шаргарепе,  цвекле,купуса, јабука, целера, воћа...</a:t>
            </a:r>
          </a:p>
          <a:p>
            <a:r>
              <a:rPr lang="sr-Cyrl-RS" sz="3000" dirty="0" smtClean="0">
                <a:solidFill>
                  <a:srgbClr val="396149"/>
                </a:solidFill>
              </a:rPr>
              <a:t>Оперите руке.</a:t>
            </a:r>
          </a:p>
          <a:p>
            <a:r>
              <a:rPr lang="sr-Cyrl-RS" sz="3000" dirty="0" smtClean="0">
                <a:solidFill>
                  <a:srgbClr val="396149"/>
                </a:solidFill>
              </a:rPr>
              <a:t>Изаберите намирнице за салату.</a:t>
            </a:r>
          </a:p>
          <a:p>
            <a:r>
              <a:rPr lang="sr-Cyrl-RS" sz="3000" dirty="0" smtClean="0">
                <a:solidFill>
                  <a:srgbClr val="396149"/>
                </a:solidFill>
              </a:rPr>
              <a:t>Добро их оперите.</a:t>
            </a:r>
          </a:p>
          <a:p>
            <a:r>
              <a:rPr lang="sr-Cyrl-RS" sz="3000" dirty="0" smtClean="0">
                <a:solidFill>
                  <a:srgbClr val="396149"/>
                </a:solidFill>
              </a:rPr>
              <a:t>Направите омиљену комбинацију.</a:t>
            </a:r>
          </a:p>
          <a:p>
            <a:r>
              <a:rPr lang="sr-Cyrl-RS" sz="3000" dirty="0" smtClean="0">
                <a:solidFill>
                  <a:srgbClr val="396149"/>
                </a:solidFill>
              </a:rPr>
              <a:t>Сликај и пошаљи учитељици.</a:t>
            </a:r>
          </a:p>
          <a:p>
            <a:r>
              <a:rPr lang="sr-Cyrl-CS" sz="3000" dirty="0" smtClean="0">
                <a:solidFill>
                  <a:srgbClr val="396149"/>
                </a:solidFill>
              </a:rPr>
              <a:t>П</a:t>
            </a:r>
            <a:r>
              <a:rPr lang="sr-Cyrl-RS" sz="3000" dirty="0" smtClean="0">
                <a:solidFill>
                  <a:srgbClr val="396149"/>
                </a:solidFill>
              </a:rPr>
              <a:t>ријатно!</a:t>
            </a:r>
          </a:p>
          <a:p>
            <a:endParaRPr lang="sr-Cyrl-RS" sz="3000" dirty="0" smtClean="0"/>
          </a:p>
          <a:p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77TGp_fruit_light_ani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 igre do zdravlja</Template>
  <TotalTime>64</TotalTime>
  <Words>75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577TGp_fruit_light_ani</vt:lpstr>
      <vt:lpstr>Чувари природе</vt:lpstr>
      <vt:lpstr>Пирамида исхране</vt:lpstr>
      <vt:lpstr>  Прошлог часа смо учили о правилној исхрани. Данас ширимо наше знање о витаминима. </vt:lpstr>
      <vt:lpstr>Витамини:</vt:lpstr>
      <vt:lpstr>Витамин Ц  </vt:lpstr>
      <vt:lpstr>Витамин Д</vt:lpstr>
      <vt:lpstr>Витамин А</vt:lpstr>
      <vt:lpstr>Витамин Б</vt:lpstr>
      <vt:lpstr>Задатак: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Чувари природе</dc:title>
  <dc:creator>Korisnik</dc:creator>
  <cp:lastModifiedBy>Korisnik</cp:lastModifiedBy>
  <cp:revision>2</cp:revision>
  <dcterms:created xsi:type="dcterms:W3CDTF">2020-05-02T14:21:19Z</dcterms:created>
  <dcterms:modified xsi:type="dcterms:W3CDTF">2020-05-02T15:26:12Z</dcterms:modified>
</cp:coreProperties>
</file>